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97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0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5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8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83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5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1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2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4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2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F82F1B-D65C-4EB5-940D-6040537CB49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60168F-7FA3-4A5E-B189-B30871E131B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7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indy@laneworkforce.org" TargetMode="External"/><Relationship Id="rId2" Type="http://schemas.openxmlformats.org/officeDocument/2006/relationships/hyperlink" Target="mailto:Tiffanyc@laneworkforc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3A33A-FAF3-47AC-9930-36C621D85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rgbClr val="080808"/>
                </a:solidFill>
              </a:rPr>
              <a:t>Fire Restoration and Clean Up 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1C57C-58C7-4FAC-B490-7B98B5546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080808"/>
                </a:solidFill>
              </a:rPr>
              <a:t>Dislocated Worker Grant</a:t>
            </a:r>
          </a:p>
        </p:txBody>
      </p:sp>
    </p:spTree>
    <p:extLst>
      <p:ext uri="{BB962C8B-B14F-4D97-AF65-F5344CB8AC3E}">
        <p14:creationId xmlns:p14="http://schemas.microsoft.com/office/powerpoint/2010/main" val="180773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49837-778D-44DD-924A-D95497670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Allowable Grant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5F4C2-6736-4B4A-9072-D261EB67C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Clean-up and recovery efforts</a:t>
            </a:r>
          </a:p>
          <a:p>
            <a:pPr lvl="1"/>
            <a:r>
              <a:rPr lang="en-US" sz="2400" dirty="0"/>
              <a:t>Renovation and reconstruction of damaged and destroyed structures, facilities, and lands</a:t>
            </a:r>
          </a:p>
          <a:p>
            <a:pPr lvl="1"/>
            <a:r>
              <a:rPr lang="en-US" sz="2400" dirty="0"/>
              <a:t>Must be in the disaster zone</a:t>
            </a:r>
          </a:p>
          <a:p>
            <a:pPr lvl="1"/>
            <a:r>
              <a:rPr lang="en-US" sz="2400" dirty="0"/>
              <a:t>Must be on public lands</a:t>
            </a:r>
          </a:p>
          <a:p>
            <a:r>
              <a:rPr lang="en-US" sz="2400" dirty="0"/>
              <a:t>Projects on Private Lands</a:t>
            </a:r>
          </a:p>
          <a:p>
            <a:pPr lvl="1"/>
            <a:r>
              <a:rPr lang="en-US" sz="2400" dirty="0"/>
              <a:t>Allowable under certain circumstances</a:t>
            </a:r>
          </a:p>
          <a:p>
            <a:pPr lvl="1"/>
            <a:r>
              <a:rPr lang="en-US" sz="2400" dirty="0"/>
              <a:t>REQUIRES Department of Labor Approval</a:t>
            </a:r>
          </a:p>
          <a:p>
            <a:pPr lvl="1"/>
            <a:r>
              <a:rPr lang="en-US" sz="2400" dirty="0"/>
              <a:t>The State of Oregon is currently seeking additional guidance</a:t>
            </a:r>
          </a:p>
        </p:txBody>
      </p:sp>
    </p:spTree>
    <p:extLst>
      <p:ext uri="{BB962C8B-B14F-4D97-AF65-F5344CB8AC3E}">
        <p14:creationId xmlns:p14="http://schemas.microsoft.com/office/powerpoint/2010/main" val="154651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505A8-4616-418C-BC6E-5B94E3815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Eligible Work Crew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5AC0A-7307-4714-A0FF-BEF041A5E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determined eligible by </a:t>
            </a:r>
            <a:r>
              <a:rPr lang="en-US" dirty="0" err="1"/>
              <a:t>WorkSource</a:t>
            </a:r>
            <a:r>
              <a:rPr lang="en-US" dirty="0"/>
              <a:t> staff</a:t>
            </a:r>
          </a:p>
          <a:p>
            <a:r>
              <a:rPr lang="en-US" dirty="0"/>
              <a:t>Eligibility Criteria:</a:t>
            </a:r>
          </a:p>
          <a:p>
            <a:pPr lvl="1"/>
            <a:r>
              <a:rPr lang="en-US" dirty="0"/>
              <a:t>Temporarily or permanently laid off as a consequence of the disaster;</a:t>
            </a:r>
          </a:p>
          <a:p>
            <a:pPr lvl="1"/>
            <a:r>
              <a:rPr lang="en-US" dirty="0"/>
              <a:t>A dislocated worker; or</a:t>
            </a:r>
          </a:p>
          <a:p>
            <a:pPr lvl="1"/>
            <a:r>
              <a:rPr lang="en-US" dirty="0"/>
              <a:t>A Long-term unemployed worker; or</a:t>
            </a:r>
          </a:p>
          <a:p>
            <a:pPr lvl="1"/>
            <a:r>
              <a:rPr lang="en-US" dirty="0"/>
              <a:t>A self-employed individual who became unemployed or significantly under-employed as a result of the disaster.</a:t>
            </a:r>
          </a:p>
        </p:txBody>
      </p:sp>
    </p:spTree>
    <p:extLst>
      <p:ext uri="{BB962C8B-B14F-4D97-AF65-F5344CB8AC3E}">
        <p14:creationId xmlns:p14="http://schemas.microsoft.com/office/powerpoint/2010/main" val="428249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FFAA-E79A-4179-88EB-8D85803A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Length of Employment and Wages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685D6-37D3-45D8-B6B2-CA71A10E4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Participants may work in disaster relief positions for a maximum of 12 months or 2,080 hours – whichever comes first</a:t>
            </a:r>
          </a:p>
          <a:p>
            <a:r>
              <a:rPr lang="en-US" sz="2400" dirty="0"/>
              <a:t>Participant wages:</a:t>
            </a:r>
          </a:p>
          <a:p>
            <a:pPr lvl="1"/>
            <a:r>
              <a:rPr lang="en-US" sz="2400" dirty="0"/>
              <a:t>Must be the higher of federal, state, or local minimum wage</a:t>
            </a:r>
          </a:p>
          <a:p>
            <a:pPr lvl="1"/>
            <a:r>
              <a:rPr lang="en-US" sz="2400" dirty="0"/>
              <a:t>LWP is requiring wages of no less than $15 per hour</a:t>
            </a:r>
          </a:p>
          <a:p>
            <a:pPr lvl="1"/>
            <a:r>
              <a:rPr lang="en-US" sz="2400" dirty="0"/>
              <a:t>Our budgeted wage is an average of $20 per hour</a:t>
            </a:r>
          </a:p>
          <a:p>
            <a:pPr lvl="2"/>
            <a:r>
              <a:rPr lang="en-US" sz="2400" dirty="0"/>
              <a:t>We encourage wages at this higher rate</a:t>
            </a:r>
          </a:p>
        </p:txBody>
      </p:sp>
    </p:spTree>
    <p:extLst>
      <p:ext uri="{BB962C8B-B14F-4D97-AF65-F5344CB8AC3E}">
        <p14:creationId xmlns:p14="http://schemas.microsoft.com/office/powerpoint/2010/main" val="355070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58738-D89B-47AF-B7D4-546DB1C0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 Projects/Partners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D1BF6-3968-46BF-A54A-803B9A889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Identify all potential projects and partners up front</a:t>
            </a:r>
          </a:p>
          <a:p>
            <a:r>
              <a:rPr lang="en-US" sz="2400" dirty="0"/>
              <a:t>List every public site in our application that is located within the fire zone</a:t>
            </a:r>
          </a:p>
          <a:p>
            <a:pPr lvl="1"/>
            <a:r>
              <a:rPr lang="en-US" sz="2400" dirty="0"/>
              <a:t>Parks</a:t>
            </a:r>
          </a:p>
          <a:p>
            <a:pPr lvl="1"/>
            <a:r>
              <a:rPr lang="en-US" sz="2400" dirty="0"/>
              <a:t>Recreation Area</a:t>
            </a:r>
          </a:p>
          <a:p>
            <a:pPr lvl="1"/>
            <a:r>
              <a:rPr lang="en-US" sz="2400" dirty="0"/>
              <a:t>Boat Ramps</a:t>
            </a:r>
          </a:p>
          <a:p>
            <a:pPr lvl="1"/>
            <a:r>
              <a:rPr lang="en-US" sz="2400" dirty="0"/>
              <a:t>Road Ways</a:t>
            </a:r>
          </a:p>
          <a:p>
            <a:pPr lvl="1"/>
            <a:r>
              <a:rPr lang="en-US" sz="2400" dirty="0"/>
              <a:t>Hiking Trails</a:t>
            </a:r>
          </a:p>
          <a:p>
            <a:pPr lvl="1"/>
            <a:r>
              <a:rPr lang="en-US" sz="2400" dirty="0"/>
              <a:t>Water sheds</a:t>
            </a:r>
          </a:p>
          <a:p>
            <a:pPr lvl="1"/>
            <a:r>
              <a:rPr lang="en-US" sz="2400" dirty="0"/>
              <a:t>Public Facilities</a:t>
            </a:r>
          </a:p>
        </p:txBody>
      </p:sp>
    </p:spTree>
    <p:extLst>
      <p:ext uri="{BB962C8B-B14F-4D97-AF65-F5344CB8AC3E}">
        <p14:creationId xmlns:p14="http://schemas.microsoft.com/office/powerpoint/2010/main" val="128717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6E11-3054-4D9B-B616-922210C8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ADBEE-C6CE-480E-B4C8-DFEEF89A9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marR="114300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 PARTICIPANT COSTS:</a:t>
            </a:r>
          </a:p>
          <a:p>
            <a:pPr marL="228600" marR="114300">
              <a:spcBef>
                <a:spcPts val="0"/>
              </a:spcBef>
              <a:spcAft>
                <a:spcPts val="0"/>
              </a:spcAft>
            </a:pPr>
            <a:endParaRPr lang="en-C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expenses paid directly to a specific participant or on behalf of a specific participant.</a:t>
            </a:r>
          </a:p>
          <a:p>
            <a:pPr marL="480060" marR="114300" indent="-34290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2608" marR="1143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Participant Wages – Total Gross Wages (at least $15/hour with average wage not to exceed $20/hour)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 indent="228600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Participant Taxes/Fringe – Legally required payroll taxes including Worker’s Compensation and any other fringe benefits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 indent="228600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 Participant Costs (Transportation, Tools, etc.) – Any transportation or minor tool purchases required for each participant to participate.  Individual Support Services are also a component that would be provided in collaboration with </a:t>
            </a:r>
            <a:r>
              <a:rPr lang="en-C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WorkSource</a:t>
            </a:r>
            <a:r>
              <a:rPr lang="en-C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Lane staff.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2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A14C-7AC1-4FDA-8FBB-A3F93381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8075-7713-4E5D-9BBE-F92FE5F84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635" y="1891741"/>
            <a:ext cx="10058400" cy="4023360"/>
          </a:xfrm>
        </p:spPr>
        <p:txBody>
          <a:bodyPr>
            <a:normAutofit fontScale="55000" lnSpcReduction="20000"/>
          </a:bodyPr>
          <a:lstStyle/>
          <a:p>
            <a:pPr marL="228600" marR="114300">
              <a:spcBef>
                <a:spcPts val="0"/>
              </a:spcBef>
              <a:spcAft>
                <a:spcPts val="0"/>
              </a:spcAft>
            </a:pP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 ORGANIZATION COSTS: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>
              <a:spcBef>
                <a:spcPts val="0"/>
              </a:spcBef>
              <a:spcAft>
                <a:spcPts val="0"/>
              </a:spcAft>
            </a:pPr>
            <a:endParaRPr lang="en-CA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>
              <a:spcBef>
                <a:spcPts val="0"/>
              </a:spcBef>
              <a:spcAft>
                <a:spcPts val="0"/>
              </a:spcAft>
            </a:pP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 organization expenses directly related to the project.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>
              <a:spcBef>
                <a:spcPts val="0"/>
              </a:spcBef>
              <a:spcAft>
                <a:spcPts val="0"/>
              </a:spcAft>
            </a:pP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Supervisory Staff Wages/Fringe – Gross Wages, Taxes &amp; Fringe for staff providing direct oversight of participants and project.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 indent="228600">
              <a:spcBef>
                <a:spcPts val="0"/>
              </a:spcBef>
              <a:spcAft>
                <a:spcPts val="0"/>
              </a:spcAft>
            </a:pP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 Staff Materials, Supplies, Travel, etc. – Other non-personnel costs for staff providing direct oversight of participants and project.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 indent="228600">
              <a:spcBef>
                <a:spcPts val="0"/>
              </a:spcBef>
              <a:spcAft>
                <a:spcPts val="0"/>
              </a:spcAft>
            </a:pP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143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Organization Overhead/Indirect Costs – All other organization wide indirect costs including – but not limited to - accounting/finance, human resources and information technology.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8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E42C5-9E75-4BDE-82F3-823787204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A68FA-9477-4F99-B6BA-4D2F5FC4E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Budget Questions:</a:t>
            </a:r>
          </a:p>
          <a:p>
            <a:r>
              <a:rPr lang="en-US" dirty="0"/>
              <a:t>Tiffany Cink</a:t>
            </a:r>
          </a:p>
          <a:p>
            <a:r>
              <a:rPr lang="en-US" dirty="0">
                <a:hlinkClick r:id="rId2"/>
              </a:rPr>
              <a:t>Tiffanyc@laneworkforce.org</a:t>
            </a:r>
            <a:endParaRPr lang="en-US" dirty="0"/>
          </a:p>
          <a:p>
            <a:r>
              <a:rPr lang="en-US" dirty="0"/>
              <a:t>541-222-9660</a:t>
            </a:r>
          </a:p>
          <a:p>
            <a:endParaRPr lang="en-US" dirty="0"/>
          </a:p>
          <a:p>
            <a:r>
              <a:rPr lang="en-US" dirty="0"/>
              <a:t>For Project Questions:</a:t>
            </a:r>
          </a:p>
          <a:p>
            <a:r>
              <a:rPr lang="en-US" dirty="0"/>
              <a:t>Cindy Perry</a:t>
            </a:r>
          </a:p>
          <a:p>
            <a:r>
              <a:rPr lang="en-US" dirty="0">
                <a:hlinkClick r:id="rId3"/>
              </a:rPr>
              <a:t>Cindy@laneworkforce.org</a:t>
            </a:r>
            <a:endParaRPr lang="en-US" dirty="0"/>
          </a:p>
          <a:p>
            <a:r>
              <a:rPr lang="en-US"/>
              <a:t>541-225-8116</a:t>
            </a:r>
          </a:p>
        </p:txBody>
      </p:sp>
    </p:spTree>
    <p:extLst>
      <p:ext uri="{BB962C8B-B14F-4D97-AF65-F5344CB8AC3E}">
        <p14:creationId xmlns:p14="http://schemas.microsoft.com/office/powerpoint/2010/main" val="12891367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170</TotalTime>
  <Words>452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Retrospect</vt:lpstr>
      <vt:lpstr>Fire Restoration and Clean Up Projects</vt:lpstr>
      <vt:lpstr>Allowable Grant Activities</vt:lpstr>
      <vt:lpstr>Eligible Work Crew Participants</vt:lpstr>
      <vt:lpstr>Length of Employment and Wages</vt:lpstr>
      <vt:lpstr>Potential Projects/Partners</vt:lpstr>
      <vt:lpstr>Budget Narrative</vt:lpstr>
      <vt:lpstr>Budget Narrative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Restoration and Clean Up Projects</dc:title>
  <dc:creator>Cindy Perry</dc:creator>
  <cp:lastModifiedBy>Anne Nestell</cp:lastModifiedBy>
  <cp:revision>5</cp:revision>
  <dcterms:created xsi:type="dcterms:W3CDTF">2020-12-16T16:46:26Z</dcterms:created>
  <dcterms:modified xsi:type="dcterms:W3CDTF">2020-12-16T19:38:31Z</dcterms:modified>
</cp:coreProperties>
</file>